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931B28F3-ABC6-491C-AE3C-10FF01EDB97F}" type="datetimeFigureOut">
              <a:rPr lang="ar-IQ" smtClean="0"/>
              <a:t>27/10/1442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576D862-2A33-4F59-B9DB-8125789C5324}" type="slidenum">
              <a:rPr lang="ar-IQ" smtClean="0"/>
              <a:t>‹#›</a:t>
            </a:fld>
            <a:endParaRPr lang="ar-IQ"/>
          </a:p>
        </p:txBody>
      </p:sp>
    </p:spTree>
    <p:extLst>
      <p:ext uri="{BB962C8B-B14F-4D97-AF65-F5344CB8AC3E}">
        <p14:creationId xmlns:p14="http://schemas.microsoft.com/office/powerpoint/2010/main" val="3637620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31B28F3-ABC6-491C-AE3C-10FF01EDB97F}" type="datetimeFigureOut">
              <a:rPr lang="ar-IQ" smtClean="0"/>
              <a:t>27/10/1442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576D862-2A33-4F59-B9DB-8125789C5324}" type="slidenum">
              <a:rPr lang="ar-IQ" smtClean="0"/>
              <a:t>‹#›</a:t>
            </a:fld>
            <a:endParaRPr lang="ar-IQ"/>
          </a:p>
        </p:txBody>
      </p:sp>
    </p:spTree>
    <p:extLst>
      <p:ext uri="{BB962C8B-B14F-4D97-AF65-F5344CB8AC3E}">
        <p14:creationId xmlns:p14="http://schemas.microsoft.com/office/powerpoint/2010/main" val="1441407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31B28F3-ABC6-491C-AE3C-10FF01EDB97F}" type="datetimeFigureOut">
              <a:rPr lang="ar-IQ" smtClean="0"/>
              <a:t>27/10/1442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576D862-2A33-4F59-B9DB-8125789C5324}" type="slidenum">
              <a:rPr lang="ar-IQ" smtClean="0"/>
              <a:t>‹#›</a:t>
            </a:fld>
            <a:endParaRPr lang="ar-IQ"/>
          </a:p>
        </p:txBody>
      </p:sp>
    </p:spTree>
    <p:extLst>
      <p:ext uri="{BB962C8B-B14F-4D97-AF65-F5344CB8AC3E}">
        <p14:creationId xmlns:p14="http://schemas.microsoft.com/office/powerpoint/2010/main" val="343294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31B28F3-ABC6-491C-AE3C-10FF01EDB97F}" type="datetimeFigureOut">
              <a:rPr lang="ar-IQ" smtClean="0"/>
              <a:t>27/10/1442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576D862-2A33-4F59-B9DB-8125789C5324}" type="slidenum">
              <a:rPr lang="ar-IQ" smtClean="0"/>
              <a:t>‹#›</a:t>
            </a:fld>
            <a:endParaRPr lang="ar-IQ"/>
          </a:p>
        </p:txBody>
      </p:sp>
    </p:spTree>
    <p:extLst>
      <p:ext uri="{BB962C8B-B14F-4D97-AF65-F5344CB8AC3E}">
        <p14:creationId xmlns:p14="http://schemas.microsoft.com/office/powerpoint/2010/main" val="293146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31B28F3-ABC6-491C-AE3C-10FF01EDB97F}" type="datetimeFigureOut">
              <a:rPr lang="ar-IQ" smtClean="0"/>
              <a:t>27/10/1442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576D862-2A33-4F59-B9DB-8125789C5324}" type="slidenum">
              <a:rPr lang="ar-IQ" smtClean="0"/>
              <a:t>‹#›</a:t>
            </a:fld>
            <a:endParaRPr lang="ar-IQ"/>
          </a:p>
        </p:txBody>
      </p:sp>
    </p:spTree>
    <p:extLst>
      <p:ext uri="{BB962C8B-B14F-4D97-AF65-F5344CB8AC3E}">
        <p14:creationId xmlns:p14="http://schemas.microsoft.com/office/powerpoint/2010/main" val="764679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931B28F3-ABC6-491C-AE3C-10FF01EDB97F}" type="datetimeFigureOut">
              <a:rPr lang="ar-IQ" smtClean="0"/>
              <a:t>27/10/1442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576D862-2A33-4F59-B9DB-8125789C5324}" type="slidenum">
              <a:rPr lang="ar-IQ" smtClean="0"/>
              <a:t>‹#›</a:t>
            </a:fld>
            <a:endParaRPr lang="ar-IQ"/>
          </a:p>
        </p:txBody>
      </p:sp>
    </p:spTree>
    <p:extLst>
      <p:ext uri="{BB962C8B-B14F-4D97-AF65-F5344CB8AC3E}">
        <p14:creationId xmlns:p14="http://schemas.microsoft.com/office/powerpoint/2010/main" val="2594911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931B28F3-ABC6-491C-AE3C-10FF01EDB97F}" type="datetimeFigureOut">
              <a:rPr lang="ar-IQ" smtClean="0"/>
              <a:t>27/10/1442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D576D862-2A33-4F59-B9DB-8125789C5324}" type="slidenum">
              <a:rPr lang="ar-IQ" smtClean="0"/>
              <a:t>‹#›</a:t>
            </a:fld>
            <a:endParaRPr lang="ar-IQ"/>
          </a:p>
        </p:txBody>
      </p:sp>
    </p:spTree>
    <p:extLst>
      <p:ext uri="{BB962C8B-B14F-4D97-AF65-F5344CB8AC3E}">
        <p14:creationId xmlns:p14="http://schemas.microsoft.com/office/powerpoint/2010/main" val="2618722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931B28F3-ABC6-491C-AE3C-10FF01EDB97F}" type="datetimeFigureOut">
              <a:rPr lang="ar-IQ" smtClean="0"/>
              <a:t>27/10/1442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D576D862-2A33-4F59-B9DB-8125789C5324}" type="slidenum">
              <a:rPr lang="ar-IQ" smtClean="0"/>
              <a:t>‹#›</a:t>
            </a:fld>
            <a:endParaRPr lang="ar-IQ"/>
          </a:p>
        </p:txBody>
      </p:sp>
    </p:spTree>
    <p:extLst>
      <p:ext uri="{BB962C8B-B14F-4D97-AF65-F5344CB8AC3E}">
        <p14:creationId xmlns:p14="http://schemas.microsoft.com/office/powerpoint/2010/main" val="397883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31B28F3-ABC6-491C-AE3C-10FF01EDB97F}" type="datetimeFigureOut">
              <a:rPr lang="ar-IQ" smtClean="0"/>
              <a:t>27/10/1442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D576D862-2A33-4F59-B9DB-8125789C5324}" type="slidenum">
              <a:rPr lang="ar-IQ" smtClean="0"/>
              <a:t>‹#›</a:t>
            </a:fld>
            <a:endParaRPr lang="ar-IQ"/>
          </a:p>
        </p:txBody>
      </p:sp>
    </p:spTree>
    <p:extLst>
      <p:ext uri="{BB962C8B-B14F-4D97-AF65-F5344CB8AC3E}">
        <p14:creationId xmlns:p14="http://schemas.microsoft.com/office/powerpoint/2010/main" val="1086180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31B28F3-ABC6-491C-AE3C-10FF01EDB97F}" type="datetimeFigureOut">
              <a:rPr lang="ar-IQ" smtClean="0"/>
              <a:t>27/10/1442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576D862-2A33-4F59-B9DB-8125789C5324}" type="slidenum">
              <a:rPr lang="ar-IQ" smtClean="0"/>
              <a:t>‹#›</a:t>
            </a:fld>
            <a:endParaRPr lang="ar-IQ"/>
          </a:p>
        </p:txBody>
      </p:sp>
    </p:spTree>
    <p:extLst>
      <p:ext uri="{BB962C8B-B14F-4D97-AF65-F5344CB8AC3E}">
        <p14:creationId xmlns:p14="http://schemas.microsoft.com/office/powerpoint/2010/main" val="2364858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31B28F3-ABC6-491C-AE3C-10FF01EDB97F}" type="datetimeFigureOut">
              <a:rPr lang="ar-IQ" smtClean="0"/>
              <a:t>27/10/1442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576D862-2A33-4F59-B9DB-8125789C5324}" type="slidenum">
              <a:rPr lang="ar-IQ" smtClean="0"/>
              <a:t>‹#›</a:t>
            </a:fld>
            <a:endParaRPr lang="ar-IQ"/>
          </a:p>
        </p:txBody>
      </p:sp>
    </p:spTree>
    <p:extLst>
      <p:ext uri="{BB962C8B-B14F-4D97-AF65-F5344CB8AC3E}">
        <p14:creationId xmlns:p14="http://schemas.microsoft.com/office/powerpoint/2010/main" val="636450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31B28F3-ABC6-491C-AE3C-10FF01EDB97F}" type="datetimeFigureOut">
              <a:rPr lang="ar-IQ" smtClean="0"/>
              <a:t>27/10/1442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576D862-2A33-4F59-B9DB-8125789C5324}" type="slidenum">
              <a:rPr lang="ar-IQ" smtClean="0"/>
              <a:t>‹#›</a:t>
            </a:fld>
            <a:endParaRPr lang="ar-IQ"/>
          </a:p>
        </p:txBody>
      </p:sp>
    </p:spTree>
    <p:extLst>
      <p:ext uri="{BB962C8B-B14F-4D97-AF65-F5344CB8AC3E}">
        <p14:creationId xmlns:p14="http://schemas.microsoft.com/office/powerpoint/2010/main" val="2611337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نظام الرقابة الداخلية </a:t>
            </a:r>
            <a:endParaRPr lang="ar-IQ" dirty="0"/>
          </a:p>
        </p:txBody>
      </p:sp>
      <p:sp>
        <p:nvSpPr>
          <p:cNvPr id="3" name="مستطيل 2"/>
          <p:cNvSpPr/>
          <p:nvPr/>
        </p:nvSpPr>
        <p:spPr>
          <a:xfrm>
            <a:off x="459160" y="1268760"/>
            <a:ext cx="8136904" cy="5262979"/>
          </a:xfrm>
          <a:prstGeom prst="rect">
            <a:avLst/>
          </a:prstGeom>
        </p:spPr>
        <p:txBody>
          <a:bodyPr wrap="square">
            <a:spAutoFit/>
          </a:bodyPr>
          <a:lstStyle/>
          <a:p>
            <a:pPr algn="just"/>
            <a:r>
              <a:rPr lang="ar-IQ" sz="2400" dirty="0" smtClean="0"/>
              <a:t>عرفها المعهد الأمريكي للمحاسبين القانونيين (</a:t>
            </a:r>
            <a:r>
              <a:rPr lang="en-US" sz="2400" dirty="0" smtClean="0"/>
              <a:t>AICPA </a:t>
            </a:r>
            <a:r>
              <a:rPr lang="ar-IQ" sz="2400" dirty="0" smtClean="0"/>
              <a:t> )بأنه مجموعة من الإجراءات واكتشـاف الأخطاء، والطرائـق المسـتخدمة فـي المنشـأة، للمحافظـة علـى النقديـة والأصول الأخرى, وضمان دقة السجلات.</a:t>
            </a:r>
          </a:p>
          <a:p>
            <a:pPr algn="just"/>
            <a:r>
              <a:rPr lang="ar-IQ" sz="2400" dirty="0" smtClean="0"/>
              <a:t>عرف نظـام الرقابـة الداخليـة مـن لجنـة رعايـة المصـالح (</a:t>
            </a:r>
            <a:r>
              <a:rPr lang="en-US" sz="2400" dirty="0" smtClean="0"/>
              <a:t>COSO  </a:t>
            </a:r>
            <a:r>
              <a:rPr lang="ar-IQ" sz="2400" dirty="0" smtClean="0"/>
              <a:t> )بأنـه عمليـات تنجـز مـن مجلـس إدارة المنشـأة وانهـا صـممت لتـوفير التأكيد المعقـول فيمـا يتعلـق بإنجـاز الأهداف التاليــة  :</a:t>
            </a:r>
          </a:p>
          <a:p>
            <a:pPr marL="342900" indent="-342900" algn="just">
              <a:buFont typeface="+mj-lt"/>
              <a:buAutoNum type="arabicPeriod"/>
            </a:pPr>
            <a:r>
              <a:rPr lang="ar-IQ" sz="2400" smtClean="0"/>
              <a:t>كفاءة </a:t>
            </a:r>
            <a:r>
              <a:rPr lang="ar-IQ" sz="2400" dirty="0" smtClean="0"/>
              <a:t>العمليات وفاعليتها. </a:t>
            </a:r>
            <a:endParaRPr lang="ar-IQ" sz="2400" dirty="0"/>
          </a:p>
          <a:p>
            <a:pPr marL="342900" indent="-342900" algn="just">
              <a:buFont typeface="+mj-lt"/>
              <a:buAutoNum type="arabicPeriod"/>
            </a:pPr>
            <a:r>
              <a:rPr lang="ar-IQ" sz="2400" dirty="0" smtClean="0"/>
              <a:t>إمكانية الاعتماد على التقارير المالية. </a:t>
            </a:r>
          </a:p>
          <a:p>
            <a:pPr marL="342900" indent="-342900" algn="just">
              <a:buFont typeface="+mj-lt"/>
              <a:buAutoNum type="arabicPeriod"/>
            </a:pPr>
            <a:r>
              <a:rPr lang="ar-IQ" sz="2400" dirty="0" smtClean="0"/>
              <a:t>الالتزام بالقوانين والأنظمة المطبقة السارية المفعول.</a:t>
            </a:r>
          </a:p>
          <a:p>
            <a:pPr algn="just"/>
            <a:r>
              <a:rPr lang="ar-IQ" sz="2400" dirty="0" smtClean="0"/>
              <a:t>اما معهـد المـدققين الـداخليين الأمريكيين (</a:t>
            </a:r>
            <a:r>
              <a:rPr lang="en-US" sz="2400" dirty="0" smtClean="0"/>
              <a:t>IIA </a:t>
            </a:r>
            <a:r>
              <a:rPr lang="ar-IQ" sz="2400" dirty="0" smtClean="0"/>
              <a:t> )عرفه على أنـه نشـاط مسـتقل وموضـوعي وتوكيـدي استشـاري صـمم مـن أجـل إضـافة قيمـة للمنشـأة, وتحسـين عملياتهـا  ، ويســاعد المنشــأة فــي تحقيــق أهـدافها مـن خلال الالتزام بمـنهج نظـامي منضـبط لتقـويم وتحسـين فاعليـة كـل مـن إدارة المخـاطر والرقابة وعمليات التحكم</a:t>
            </a:r>
            <a:endParaRPr lang="ar-IQ" sz="2400" dirty="0"/>
          </a:p>
        </p:txBody>
      </p:sp>
    </p:spTree>
    <p:extLst>
      <p:ext uri="{BB962C8B-B14F-4D97-AF65-F5344CB8AC3E}">
        <p14:creationId xmlns:p14="http://schemas.microsoft.com/office/powerpoint/2010/main" val="502146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93204" y="53752"/>
            <a:ext cx="8229600" cy="926976"/>
          </a:xfrm>
        </p:spPr>
        <p:txBody>
          <a:bodyPr/>
          <a:lstStyle/>
          <a:p>
            <a:r>
              <a:rPr lang="ar-IQ" dirty="0" smtClean="0"/>
              <a:t>اهداف نظام الرقابة الداخلية </a:t>
            </a:r>
            <a:endParaRPr lang="ar-IQ" dirty="0"/>
          </a:p>
        </p:txBody>
      </p:sp>
      <p:sp>
        <p:nvSpPr>
          <p:cNvPr id="3" name="مستطيل 2"/>
          <p:cNvSpPr/>
          <p:nvPr/>
        </p:nvSpPr>
        <p:spPr>
          <a:xfrm>
            <a:off x="293258" y="764704"/>
            <a:ext cx="8568952" cy="6740307"/>
          </a:xfrm>
          <a:prstGeom prst="rect">
            <a:avLst/>
          </a:prstGeom>
        </p:spPr>
        <p:txBody>
          <a:bodyPr wrap="square">
            <a:spAutoFit/>
          </a:bodyPr>
          <a:lstStyle/>
          <a:p>
            <a:pPr algn="just"/>
            <a:r>
              <a:rPr lang="ar-IQ" sz="2400" dirty="0" smtClean="0"/>
              <a:t>الأهداف </a:t>
            </a:r>
            <a:r>
              <a:rPr lang="ar-IQ" sz="2400" dirty="0" err="1" smtClean="0"/>
              <a:t>التى</a:t>
            </a:r>
            <a:r>
              <a:rPr lang="ar-IQ" sz="2400" dirty="0" smtClean="0"/>
              <a:t> تم تحديدها للرقابة الداخلية تلائم طبيعة الوحدات التجارية ، ولكنها لا تتفق مع طبيعة الوحدات الحكومية وهي كالاتي : </a:t>
            </a:r>
          </a:p>
          <a:p>
            <a:pPr marL="342900" indent="-342900" algn="just">
              <a:buFont typeface="+mj-lt"/>
              <a:buAutoNum type="arabicPeriod"/>
            </a:pPr>
            <a:r>
              <a:rPr lang="ar-IQ" sz="2400" dirty="0" smtClean="0"/>
              <a:t>تحقيق </a:t>
            </a:r>
            <a:r>
              <a:rPr lang="ar-IQ" sz="2400" dirty="0"/>
              <a:t>الكفاءة والفاعلية في التشغيل</a:t>
            </a:r>
            <a:r>
              <a:rPr lang="ar-IQ" sz="2400" dirty="0" smtClean="0"/>
              <a:t>.</a:t>
            </a:r>
          </a:p>
          <a:p>
            <a:pPr marL="342900" indent="-342900" algn="just">
              <a:buFont typeface="+mj-lt"/>
              <a:buAutoNum type="arabicPeriod"/>
            </a:pPr>
            <a:r>
              <a:rPr lang="ar-IQ" sz="2400" dirty="0" smtClean="0"/>
              <a:t>تحقيق </a:t>
            </a:r>
            <a:r>
              <a:rPr lang="ar-IQ" sz="2400" dirty="0"/>
              <a:t>الدقة في المعلومات المالية</a:t>
            </a:r>
            <a:r>
              <a:rPr lang="ar-IQ" sz="2400" dirty="0" smtClean="0"/>
              <a:t>.</a:t>
            </a:r>
          </a:p>
          <a:p>
            <a:pPr marL="342900" indent="-342900" algn="just">
              <a:buFont typeface="+mj-lt"/>
              <a:buAutoNum type="arabicPeriod"/>
            </a:pPr>
            <a:r>
              <a:rPr lang="ar-IQ" sz="2400" dirty="0" smtClean="0"/>
              <a:t>تشجيع </a:t>
            </a:r>
            <a:r>
              <a:rPr lang="ar-IQ" sz="2400" dirty="0"/>
              <a:t>الالتزام بالنظم والسياسات والتعليمات</a:t>
            </a:r>
            <a:r>
              <a:rPr lang="ar-IQ" sz="2400" dirty="0" smtClean="0"/>
              <a:t>.</a:t>
            </a:r>
          </a:p>
          <a:p>
            <a:pPr algn="just"/>
            <a:r>
              <a:rPr lang="ar-IQ" sz="2400" b="1" dirty="0" smtClean="0"/>
              <a:t>اهداف </a:t>
            </a:r>
            <a:r>
              <a:rPr lang="ar-IQ" sz="2400" b="1" dirty="0"/>
              <a:t>الرقابة الداخلية </a:t>
            </a:r>
            <a:r>
              <a:rPr lang="ar-IQ" sz="2400" b="1" dirty="0" err="1"/>
              <a:t>فى</a:t>
            </a:r>
            <a:r>
              <a:rPr lang="ar-IQ" sz="2400" b="1" dirty="0"/>
              <a:t> الوحدات الحكومية</a:t>
            </a:r>
            <a:endParaRPr lang="ar-IQ" sz="2400" dirty="0"/>
          </a:p>
          <a:p>
            <a:pPr algn="just"/>
            <a:r>
              <a:rPr lang="ar-IQ" sz="2400" dirty="0"/>
              <a:t>نظرا لأن الوحدات الحكومية تسعى إلى تنفيذ برامج خطة التنمية </a:t>
            </a:r>
            <a:r>
              <a:rPr lang="ar-IQ" sz="2400" dirty="0" err="1"/>
              <a:t>فى</a:t>
            </a:r>
            <a:r>
              <a:rPr lang="ar-IQ" sz="2400" dirty="0"/>
              <a:t> الدولة ، الاجتماعية والاقتصادية والسياسية ، ونظرا لأن هناك عادة ندرة </a:t>
            </a:r>
            <a:r>
              <a:rPr lang="ar-IQ" sz="2400" dirty="0" err="1"/>
              <a:t>فى</a:t>
            </a:r>
            <a:r>
              <a:rPr lang="ar-IQ" sz="2400" dirty="0"/>
              <a:t> الموارد الحكومية ، </a:t>
            </a:r>
            <a:r>
              <a:rPr lang="ar-IQ" sz="2400" dirty="0" err="1"/>
              <a:t>وبالتالى</a:t>
            </a:r>
            <a:r>
              <a:rPr lang="ar-IQ" sz="2400" dirty="0"/>
              <a:t> فإن ترشيد الإنفاق والحفاظ على المال العام يعتبر من أهم أولويات نظم الرقابة الداخلية </a:t>
            </a:r>
            <a:r>
              <a:rPr lang="ar-IQ" sz="2400" dirty="0" err="1"/>
              <a:t>فى</a:t>
            </a:r>
            <a:r>
              <a:rPr lang="ar-IQ" sz="2400" dirty="0"/>
              <a:t> الوحدات الحكومية. </a:t>
            </a:r>
            <a:r>
              <a:rPr lang="ar-IQ" sz="2400" dirty="0" err="1"/>
              <a:t>بناءا</a:t>
            </a:r>
            <a:r>
              <a:rPr lang="ar-IQ" sz="2400" dirty="0"/>
              <a:t> على ذلك فإن أهداف الرقابة الداخلية </a:t>
            </a:r>
            <a:r>
              <a:rPr lang="ar-IQ" sz="2400" dirty="0" err="1"/>
              <a:t>فى</a:t>
            </a:r>
            <a:r>
              <a:rPr lang="ar-IQ" sz="2400" dirty="0"/>
              <a:t> الوحدات الحكومية تشمل ما </a:t>
            </a:r>
            <a:r>
              <a:rPr lang="ar-IQ" sz="2400" dirty="0" err="1" smtClean="0"/>
              <a:t>يأتى</a:t>
            </a:r>
            <a:r>
              <a:rPr lang="ar-IQ" sz="2400" dirty="0" smtClean="0"/>
              <a:t> :</a:t>
            </a:r>
          </a:p>
          <a:p>
            <a:pPr algn="just"/>
            <a:r>
              <a:rPr lang="ar-IQ" sz="2400" b="1" dirty="0"/>
              <a:t>1-</a:t>
            </a:r>
            <a:r>
              <a:rPr lang="ar-IQ" sz="2400" dirty="0"/>
              <a:t> تنفيذ العمليات بكفاءة ، وفاعلية ، وبطريقة منظمة وأخلاقية واقتصادية.</a:t>
            </a:r>
          </a:p>
          <a:p>
            <a:pPr algn="just"/>
            <a:r>
              <a:rPr lang="ar-IQ" sz="2400" b="1" dirty="0"/>
              <a:t>2-</a:t>
            </a:r>
            <a:r>
              <a:rPr lang="ar-IQ" sz="2400" dirty="0"/>
              <a:t> حماية الموارد من الخسارة والتلف وسوء الاستخدام.</a:t>
            </a:r>
          </a:p>
          <a:p>
            <a:pPr algn="just"/>
            <a:r>
              <a:rPr lang="ar-IQ" sz="2400" b="1" dirty="0"/>
              <a:t>3-</a:t>
            </a:r>
            <a:r>
              <a:rPr lang="ar-IQ" sz="2400" dirty="0"/>
              <a:t> توفير معلومات تتصف بالدقة لتحقيق أهداف التقرير المحاسبي ، على الأخص تحقيق المساءلة.</a:t>
            </a:r>
          </a:p>
          <a:p>
            <a:pPr algn="just"/>
            <a:r>
              <a:rPr lang="ar-IQ" sz="2400" b="1" dirty="0"/>
              <a:t>4-</a:t>
            </a:r>
            <a:r>
              <a:rPr lang="ar-IQ" sz="2400" dirty="0"/>
              <a:t> الالتزام بالنظم والقوانين والسياسات والتعليمات</a:t>
            </a:r>
          </a:p>
          <a:p>
            <a:pPr algn="just"/>
            <a:endParaRPr lang="ar-IQ" sz="2400" dirty="0"/>
          </a:p>
          <a:p>
            <a:pPr algn="just"/>
            <a:endParaRPr lang="ar-IQ" sz="2400" dirty="0"/>
          </a:p>
        </p:txBody>
      </p:sp>
    </p:spTree>
    <p:extLst>
      <p:ext uri="{BB962C8B-B14F-4D97-AF65-F5344CB8AC3E}">
        <p14:creationId xmlns:p14="http://schemas.microsoft.com/office/powerpoint/2010/main" val="1962522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a:bodyPr>
          <a:lstStyle/>
          <a:p>
            <a:r>
              <a:rPr lang="ar-IQ" sz="2800" b="1" dirty="0" smtClean="0"/>
              <a:t>خصائص نظام الرقابة الداخلية </a:t>
            </a:r>
            <a:endParaRPr lang="ar-IQ" sz="2800" b="1" dirty="0"/>
          </a:p>
        </p:txBody>
      </p:sp>
      <p:sp>
        <p:nvSpPr>
          <p:cNvPr id="3" name="مستطيل 2"/>
          <p:cNvSpPr/>
          <p:nvPr/>
        </p:nvSpPr>
        <p:spPr>
          <a:xfrm>
            <a:off x="393830" y="908720"/>
            <a:ext cx="8352928" cy="5970865"/>
          </a:xfrm>
          <a:prstGeom prst="rect">
            <a:avLst/>
          </a:prstGeom>
        </p:spPr>
        <p:txBody>
          <a:bodyPr wrap="square">
            <a:spAutoFit/>
          </a:bodyPr>
          <a:lstStyle/>
          <a:p>
            <a:pPr marL="342900" indent="-342900" algn="just">
              <a:buAutoNum type="arabic1Minus"/>
            </a:pPr>
            <a:r>
              <a:rPr lang="ar-IQ" sz="2200" dirty="0" smtClean="0"/>
              <a:t>الديمومة : تمكن الرقابة الداخلية المنظمة من الاستمرارية فهي تقوم بالتأقلم ومواكبة التطور بيئة المنظمة. </a:t>
            </a:r>
          </a:p>
          <a:p>
            <a:pPr marL="342900" indent="-342900" algn="just">
              <a:buAutoNum type="arabic1Minus"/>
            </a:pPr>
            <a:r>
              <a:rPr lang="ar-IQ" sz="2200" dirty="0" smtClean="0"/>
              <a:t>الشمولية : الرقابة الداخلية تتعلق بجميع أنشطة المؤسسة . </a:t>
            </a:r>
          </a:p>
          <a:p>
            <a:pPr algn="just"/>
            <a:r>
              <a:rPr lang="ar-IQ" sz="2200" dirty="0" smtClean="0"/>
              <a:t>ج- الاستقلالية : الرقابة الداخلية يجب إن تحترم الموارد والطرق المستخدمة في المؤسسة .  </a:t>
            </a:r>
          </a:p>
          <a:p>
            <a:pPr algn="just"/>
            <a:r>
              <a:rPr lang="ar-IQ" sz="2200" dirty="0" smtClean="0"/>
              <a:t>د- الانسجام : يجب إن توضع الرقابة الداخلية وفقا لما تتميز به المؤسسة وبيئتها من خصائص. </a:t>
            </a:r>
          </a:p>
          <a:p>
            <a:pPr algn="ctr"/>
            <a:r>
              <a:rPr lang="ar-IQ" sz="2800" b="1" dirty="0" smtClean="0"/>
              <a:t>مقومات نظام الرقابة الداخلية</a:t>
            </a:r>
            <a:r>
              <a:rPr lang="ar-IQ" sz="2400" b="1" dirty="0" smtClean="0"/>
              <a:t> </a:t>
            </a:r>
          </a:p>
          <a:p>
            <a:pPr algn="ctr"/>
            <a:endParaRPr lang="ar-IQ" sz="2400" b="1" dirty="0" smtClean="0"/>
          </a:p>
          <a:p>
            <a:pPr algn="just"/>
            <a:r>
              <a:rPr lang="ar-IQ" sz="2200" dirty="0" smtClean="0"/>
              <a:t>تعد المقومات بمثابة مكونات للرقابة الداخلية وان هيكل الرقابة الداخلية في المنشاة يتكون في الغالب من سبعة مقومات أو عناصر أساسية هي :</a:t>
            </a:r>
          </a:p>
          <a:p>
            <a:pPr marL="342900" indent="-342900" algn="just">
              <a:buAutoNum type="arabic1Minus"/>
            </a:pPr>
            <a:r>
              <a:rPr lang="ar-IQ" sz="2200" dirty="0" smtClean="0"/>
              <a:t>البيئة الرقابية </a:t>
            </a:r>
            <a:r>
              <a:rPr lang="en-US" sz="2200" dirty="0" smtClean="0"/>
              <a:t> </a:t>
            </a:r>
          </a:p>
          <a:p>
            <a:pPr algn="just"/>
            <a:r>
              <a:rPr lang="ar-IQ" sz="2200" dirty="0" smtClean="0"/>
              <a:t>ب- الأنشطة الرقابية </a:t>
            </a:r>
          </a:p>
          <a:p>
            <a:pPr algn="just"/>
            <a:r>
              <a:rPr lang="ar-IQ" sz="2200" dirty="0" smtClean="0"/>
              <a:t>ج- تقويم المخاطر </a:t>
            </a:r>
            <a:endParaRPr lang="en-US" sz="2200" dirty="0" smtClean="0"/>
          </a:p>
          <a:p>
            <a:pPr algn="just"/>
            <a:r>
              <a:rPr lang="ar-IQ" sz="2200" dirty="0" smtClean="0"/>
              <a:t>د - النظام المحاسبي </a:t>
            </a:r>
            <a:endParaRPr lang="en-US" sz="2200" dirty="0" smtClean="0"/>
          </a:p>
          <a:p>
            <a:pPr algn="just"/>
            <a:r>
              <a:rPr lang="ar-IQ" sz="2200" dirty="0" smtClean="0"/>
              <a:t>هـ - إجراءات الرقابة الداخلية </a:t>
            </a:r>
          </a:p>
          <a:p>
            <a:pPr algn="just"/>
            <a:r>
              <a:rPr lang="ar-IQ" sz="2200" dirty="0" smtClean="0"/>
              <a:t>و- الإشراف</a:t>
            </a:r>
          </a:p>
          <a:p>
            <a:pPr algn="just"/>
            <a:r>
              <a:rPr lang="ar-IQ" sz="2200" dirty="0" smtClean="0"/>
              <a:t>ي- المراقبة </a:t>
            </a:r>
            <a:endParaRPr lang="ar-IQ" sz="2200" dirty="0"/>
          </a:p>
        </p:txBody>
      </p:sp>
    </p:spTree>
    <p:extLst>
      <p:ext uri="{BB962C8B-B14F-4D97-AF65-F5344CB8AC3E}">
        <p14:creationId xmlns:p14="http://schemas.microsoft.com/office/powerpoint/2010/main" val="1634994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9908" y="404664"/>
            <a:ext cx="8208912" cy="5755422"/>
          </a:xfrm>
          <a:prstGeom prst="rect">
            <a:avLst/>
          </a:prstGeom>
        </p:spPr>
        <p:txBody>
          <a:bodyPr wrap="square">
            <a:spAutoFit/>
          </a:bodyPr>
          <a:lstStyle/>
          <a:p>
            <a:pPr algn="ctr"/>
            <a:r>
              <a:rPr lang="ar-IQ" sz="3200" b="1" dirty="0" smtClean="0"/>
              <a:t>انواع الرقابة الداخلية </a:t>
            </a:r>
            <a:endParaRPr lang="ar-IQ" sz="3200" b="1" dirty="0"/>
          </a:p>
          <a:p>
            <a:pPr algn="just"/>
            <a:r>
              <a:rPr lang="ar-IQ" sz="2800" dirty="0" smtClean="0"/>
              <a:t>أ - الرقابة السلبية : هي التي تركز على اكتشاف الاخطاء والانحرافات بالهدف إلى البحث عنها وتصديها دون إن توجه انتباه المسؤولين إلى أوجه القوة والضعف في التنفيذ وتقديم الحلول الممكنة لمعالجة المشاكل القائمة وتلافي تكرار حدوث الاخطاء والانحرافات وتسمى احيانا الرقابة البوليسية حيث تهدف إلى منع حدوث المخالفات ودفع سوء استعمال السلطة ومعاقبة مرتكبيها . </a:t>
            </a:r>
          </a:p>
          <a:p>
            <a:pPr algn="just"/>
            <a:r>
              <a:rPr lang="ar-IQ" sz="2800" dirty="0" smtClean="0"/>
              <a:t>ب - الرقابة الإيجابية : تهدف الرقابة الإيجابية إلى التأكد من إن التصرفات والإجراءات تسير وفقا للوائح والأنظمة والتعليمات المعمول بها في المنظمة بما يكفل تحقيق الأهداف من وجهة النظر إلى المستقبل والتنبؤ في ضوء الدراسة والتحليل بالأخطاء والانحرافات المحتمل حدوثها واتخاذ القرارات وما يلزم من إجراءات لمنع حدوثها من جهة أخرى .</a:t>
            </a:r>
            <a:endParaRPr lang="ar-IQ" sz="2800" dirty="0"/>
          </a:p>
        </p:txBody>
      </p:sp>
    </p:spTree>
    <p:extLst>
      <p:ext uri="{BB962C8B-B14F-4D97-AF65-F5344CB8AC3E}">
        <p14:creationId xmlns:p14="http://schemas.microsoft.com/office/powerpoint/2010/main" val="3677849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79512" y="116632"/>
            <a:ext cx="8784976" cy="6863417"/>
          </a:xfrm>
          <a:prstGeom prst="rect">
            <a:avLst/>
          </a:prstGeom>
        </p:spPr>
        <p:txBody>
          <a:bodyPr wrap="square">
            <a:spAutoFit/>
          </a:bodyPr>
          <a:lstStyle/>
          <a:p>
            <a:pPr algn="just"/>
            <a:r>
              <a:rPr lang="ar-IQ" sz="2200" dirty="0" smtClean="0"/>
              <a:t>3.</a:t>
            </a:r>
            <a:r>
              <a:rPr lang="ar-IQ" sz="2200" b="1" dirty="0" smtClean="0"/>
              <a:t> رقابة محاسبية:</a:t>
            </a:r>
            <a:r>
              <a:rPr lang="ar-IQ" sz="2200" dirty="0" smtClean="0"/>
              <a:t> وتهدف إلى التأكد من دقة البيانات المالية المدونة في الدفاتر والسجلات، لتحقيق الثقة في إمكانية الاعتماد عليها. وتتمثل أهم الوسائل المستخدمة لتحقيق هذا الهدف في وجود نظام مستندي سليم، وإتباع نظرية القيد المزدوج في إثبات العمليات بالدفاتر، واستخدام حسابات المراقبة الإجمالية، كحسابات إجمالي المدينين والدائنين، وإعداد موازين مراجعة شـهرية، وإجراء المصادقات مع العملاء والموردين، وإتباع نظام الجرد المسـتمر للمخـزون، مـع إجراء المطابقة بين بطاقات الصنف ونتائج الجـرد الفعلي، وإجراء المطابقة بين كشـوف البنك الدورية والدفاتر وعمل مذكرات التسوية، واعتماد قيود التسوية التي تتم بالدفاتر من شخص مسؤول، وإجراء المراجعة الداخلية لكل ما يتم إثباته بالدفاتر والسجلات.</a:t>
            </a:r>
          </a:p>
          <a:p>
            <a:pPr algn="just"/>
            <a:r>
              <a:rPr lang="ar-IQ" sz="2200" dirty="0" smtClean="0"/>
              <a:t> 4 -</a:t>
            </a:r>
            <a:r>
              <a:rPr lang="ar-IQ" sz="2200" b="1" dirty="0" smtClean="0"/>
              <a:t> رقابة إدارية:</a:t>
            </a:r>
            <a:r>
              <a:rPr lang="ar-IQ" sz="2200" dirty="0" smtClean="0"/>
              <a:t> وتهدف هذه الرقابة إلى تحقيق أقصى كفاءة إنتاجية ممكنة بتحقيق الاستخدام الأمثل لموارد المنشأة، وضمان الالتزام بتنفيذ السياسات الإدارية المرسومة. ومن أهم وسائل تحقيق هذه الأهداف، الموازنة التخطيطية، والتكاليف المعيارية، ودارسة الوقت والحركـة، واسـتخدام أساليب الرقابة على الجودة، بالإضافة إلى إجراء التحليل المالي للبيانات، واستخدام نظـام التقارير الدورية لضمان تدفق المعلومات ما بين المستويات الإدارية المختلفة.</a:t>
            </a:r>
          </a:p>
          <a:p>
            <a:pPr algn="just"/>
            <a:r>
              <a:rPr lang="ar-IQ" sz="2200" dirty="0"/>
              <a:t>5</a:t>
            </a:r>
            <a:r>
              <a:rPr lang="ar-IQ" sz="2200" dirty="0" smtClean="0"/>
              <a:t> - </a:t>
            </a:r>
            <a:r>
              <a:rPr lang="ar-IQ" sz="2200" b="1" dirty="0" smtClean="0"/>
              <a:t>ضبط داخلي:</a:t>
            </a:r>
            <a:r>
              <a:rPr lang="ar-IQ" sz="2200" dirty="0" smtClean="0"/>
              <a:t> ويهدف إلى حماية أصول المنشأة من الضياع والسرقة والاخـتلاس وسـوء الاسـتعمال. ويقصد بالضبط الداخلي ذلك النظام وما يرتبط به من وسائل وإجراءات تهدف إلـى ضـبط عمليات المنشأة ومراقبتها تلقائيا بصورة مستمرة . ويعتمد نظام الضـبط الـداخلي علـى تقسيم العمل، وتحديد الواجبات والاختصاصات والمسـئوليات، والفصـل بـين الوظـائف المتعارضة. وبالتالي تعتمد أسس الضبط الداخلي على الفصل بين اختصاصـات كـل مـن الإدارات التي تقوم بتنفيذ العمليات، والإدارات التي تقـوم بالمحاسـبة علـى العمليـات، والإدارات التي تختص بالمحافظة على الأصول. </a:t>
            </a:r>
            <a:endParaRPr lang="ar-IQ" sz="2200" dirty="0"/>
          </a:p>
        </p:txBody>
      </p:sp>
    </p:spTree>
    <p:extLst>
      <p:ext uri="{BB962C8B-B14F-4D97-AF65-F5344CB8AC3E}">
        <p14:creationId xmlns:p14="http://schemas.microsoft.com/office/powerpoint/2010/main" val="3096886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44624"/>
            <a:ext cx="8928992" cy="7294305"/>
          </a:xfrm>
          <a:prstGeom prst="rect">
            <a:avLst/>
          </a:prstGeom>
        </p:spPr>
        <p:txBody>
          <a:bodyPr wrap="square">
            <a:spAutoFit/>
          </a:bodyPr>
          <a:lstStyle/>
          <a:p>
            <a:pPr algn="just"/>
            <a:endParaRPr lang="ar-IQ" sz="2600" dirty="0" smtClean="0"/>
          </a:p>
          <a:p>
            <a:pPr algn="just"/>
            <a:r>
              <a:rPr lang="ar-IQ" sz="2600" dirty="0" smtClean="0"/>
              <a:t>ويشتمل الضبط الداخلي على مجموعة من القواعد الرقابية التي يمكن تقسيمها إلى ثـلاث  مجموعات هي:</a:t>
            </a:r>
          </a:p>
          <a:p>
            <a:pPr algn="just"/>
            <a:r>
              <a:rPr lang="ar-IQ" sz="2600" b="1" dirty="0" smtClean="0"/>
              <a:t>قواعد إدارية </a:t>
            </a:r>
            <a:r>
              <a:rPr lang="ar-IQ" sz="2600" dirty="0" smtClean="0"/>
              <a:t>: وتتمثل في مجموعة من الإجراءات التي تحقق الرقابة مـن خـلال تحديـد الاختصاصات، وتوزيع المسؤوليات، بهدف تكامل الجهود المبذولة وعدم تضـاربها، ووضع الإجراءات التفصيلية التي تحدد خطوات أداء جميع عمليات المنشـأة، وتغييـر الواجبـات الموكلة للعاملين من وقت لآخر.</a:t>
            </a:r>
          </a:p>
          <a:p>
            <a:pPr algn="just"/>
            <a:r>
              <a:rPr lang="ar-IQ" sz="2600" b="1" dirty="0" smtClean="0"/>
              <a:t>قواعد محاسبية </a:t>
            </a:r>
            <a:r>
              <a:rPr lang="ar-IQ" sz="2600" dirty="0" smtClean="0"/>
              <a:t>: وتشمل مجموعة من الإجراءات التي تزيد من فعالية النظام المحاسبي في الرقابة على عمليات المنشأة، وحماية أصولها. ومن أهمها، التسـجيل الفـوري للعمليـات بالدفاتر، واستخدام حسابات المراقبة الإجماليـة، وإجـراء المراجعـة الدوريـة للـدفاتر والسجلات، وإجراء المطابقات بين الأرصدة الفعلية للأصول وأرصدتها الدفترية. </a:t>
            </a:r>
          </a:p>
          <a:p>
            <a:pPr algn="just"/>
            <a:r>
              <a:rPr lang="ar-IQ" sz="2600" b="1" dirty="0" smtClean="0"/>
              <a:t>قواعد عامة </a:t>
            </a:r>
            <a:r>
              <a:rPr lang="ar-IQ" sz="2600" dirty="0" smtClean="0"/>
              <a:t>: وتتضمن مجموعة من الإجراءات التي تهدف إلى حماية أصول المنشأة. من أهمها، التأمين على تلك الأصول، واستخدام وسائل الرقابة الحديـة والرقابـة المزدوجـة، بمعنى وضع حدود متدرجة لسلطـات التصريح بالعمليات، واشتراك أكثر من موظـف فـي أداء العملية، كما تشمل التفتيش المفاجئ على أعمال أقسام وفروع المنشأة.</a:t>
            </a:r>
            <a:endParaRPr lang="ar-IQ" sz="2600" dirty="0"/>
          </a:p>
          <a:p>
            <a:pPr algn="just"/>
            <a:endParaRPr lang="ar-IQ" sz="2600" dirty="0"/>
          </a:p>
        </p:txBody>
      </p:sp>
    </p:spTree>
    <p:extLst>
      <p:ext uri="{BB962C8B-B14F-4D97-AF65-F5344CB8AC3E}">
        <p14:creationId xmlns:p14="http://schemas.microsoft.com/office/powerpoint/2010/main" val="3788344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16632"/>
            <a:ext cx="8856984" cy="6617196"/>
          </a:xfrm>
          <a:prstGeom prst="rect">
            <a:avLst/>
          </a:prstGeom>
        </p:spPr>
        <p:txBody>
          <a:bodyPr wrap="square">
            <a:spAutoFit/>
          </a:bodyPr>
          <a:lstStyle/>
          <a:p>
            <a:pPr algn="ctr"/>
            <a:r>
              <a:rPr lang="ar-IQ" sz="2800" b="1" dirty="0" smtClean="0"/>
              <a:t>مقومات نظام الرقابة الداخلية </a:t>
            </a:r>
          </a:p>
          <a:p>
            <a:r>
              <a:rPr lang="ar-IQ" sz="2200" b="1" dirty="0" smtClean="0"/>
              <a:t>اولا /البيئة الرقابية  </a:t>
            </a:r>
            <a:r>
              <a:rPr lang="ar-IQ" sz="2200" dirty="0" smtClean="0"/>
              <a:t>: وهي بيئة  تشمل المواقف و التصرفات والسياسات والإجراءات التي تتبناها الإدارة العليا والأفراد المنظمة بشكل عام وهي جزء مهم من الرقابة الداخلية  و  تشمل ما يلي :</a:t>
            </a:r>
          </a:p>
          <a:p>
            <a:r>
              <a:rPr lang="ar-IQ" sz="2200" dirty="0"/>
              <a:t>1</a:t>
            </a:r>
            <a:r>
              <a:rPr lang="ar-IQ" sz="2200" dirty="0" smtClean="0"/>
              <a:t> .</a:t>
            </a:r>
            <a:r>
              <a:rPr lang="ar-IQ" sz="2200" b="1" dirty="0" smtClean="0"/>
              <a:t>الهيكل التنظيمي: </a:t>
            </a:r>
            <a:r>
              <a:rPr lang="ar-IQ" sz="2200" dirty="0" smtClean="0"/>
              <a:t>فالهيكل التنظيمي السليم يوفر العناصر التالية </a:t>
            </a:r>
          </a:p>
          <a:p>
            <a:pPr marL="285750" indent="-285750">
              <a:buFont typeface="Arial" pitchFamily="34" charset="0"/>
              <a:buChar char="•"/>
            </a:pPr>
            <a:r>
              <a:rPr lang="ar-IQ" sz="2200" dirty="0" smtClean="0"/>
              <a:t>تحديد للصلاحيات والمسؤوليات على مستوى كل الإدارات والأقسام والأشخاص </a:t>
            </a:r>
          </a:p>
          <a:p>
            <a:pPr marL="285750" indent="-285750">
              <a:buFont typeface="Arial" pitchFamily="34" charset="0"/>
              <a:buChar char="•"/>
            </a:pPr>
            <a:r>
              <a:rPr lang="ar-IQ" sz="2200" dirty="0" smtClean="0"/>
              <a:t> تفويض السلطات </a:t>
            </a:r>
          </a:p>
          <a:p>
            <a:pPr marL="285750" indent="-285750">
              <a:buFont typeface="Arial" pitchFamily="34" charset="0"/>
              <a:buChar char="•"/>
            </a:pPr>
            <a:r>
              <a:rPr lang="ar-IQ" sz="2200" dirty="0" smtClean="0"/>
              <a:t> المرونة في الخطط التنظيمية في المستقبل</a:t>
            </a:r>
          </a:p>
          <a:p>
            <a:pPr marL="285750" indent="-285750">
              <a:buFont typeface="Arial" pitchFamily="34" charset="0"/>
              <a:buChar char="•"/>
            </a:pPr>
            <a:r>
              <a:rPr lang="ar-IQ" sz="2200" dirty="0" smtClean="0"/>
              <a:t> الاستقلال الوظيفي للإدارات المختلفة فيما يتعلق بالتصريح  والحيازة والمحاسبة  .</a:t>
            </a:r>
          </a:p>
          <a:p>
            <a:r>
              <a:rPr lang="ar-IQ" sz="2200" b="1" dirty="0" smtClean="0"/>
              <a:t>2. التدقيق الداخلي </a:t>
            </a:r>
            <a:r>
              <a:rPr lang="ar-IQ" sz="2200" dirty="0" smtClean="0"/>
              <a:t>: و </a:t>
            </a:r>
            <a:r>
              <a:rPr lang="ar-IQ" sz="2200" dirty="0" err="1" smtClean="0"/>
              <a:t>يتولي</a:t>
            </a:r>
            <a:r>
              <a:rPr lang="ar-IQ" sz="2200" dirty="0" smtClean="0"/>
              <a:t> قسم التدقيق الداخلي هذه المهمة فيقوم بقياس وتقويم فاعلية وسائل الرقابة المتعلقة بالرقابة الداخلية والمحاسبية والضبط الداخلي </a:t>
            </a:r>
          </a:p>
          <a:p>
            <a:r>
              <a:rPr lang="ar-IQ" sz="2200" b="1" dirty="0" smtClean="0"/>
              <a:t>3. لجنة التدقيق: </a:t>
            </a:r>
            <a:r>
              <a:rPr lang="ar-IQ" sz="2200" dirty="0" smtClean="0"/>
              <a:t>وتتكون عادة من المديرين غير التنفيذين لزيادة فاعلية التدقيق الداخلي ومن مهامها ما يلي :</a:t>
            </a:r>
          </a:p>
          <a:p>
            <a:pPr marL="285750" indent="-285750">
              <a:buFont typeface="Arial" pitchFamily="34" charset="0"/>
              <a:buChar char="•"/>
            </a:pPr>
            <a:r>
              <a:rPr lang="ar-IQ" sz="2200" dirty="0" smtClean="0"/>
              <a:t>مساعدة الادارة في تحمل المسؤوليات</a:t>
            </a:r>
          </a:p>
          <a:p>
            <a:pPr marL="285750" indent="-285750">
              <a:buFont typeface="Arial" pitchFamily="34" charset="0"/>
              <a:buChar char="•"/>
            </a:pPr>
            <a:r>
              <a:rPr lang="ar-IQ" sz="2200" dirty="0" smtClean="0"/>
              <a:t> التنسيق بين الإدارة والمدقق الخارجي وتسهيل مهمته في العمل وتحديد اتعابه</a:t>
            </a:r>
          </a:p>
          <a:p>
            <a:pPr marL="285750" indent="-285750">
              <a:buFont typeface="Arial" pitchFamily="34" charset="0"/>
              <a:buChar char="•"/>
            </a:pPr>
            <a:r>
              <a:rPr lang="ar-IQ" sz="2200" dirty="0" smtClean="0"/>
              <a:t> مناقشة المدقق الخارجي فيما يقدم من توصيات ومقترحات للإدارة</a:t>
            </a:r>
          </a:p>
          <a:p>
            <a:pPr marL="285750" indent="-285750">
              <a:buFont typeface="Arial" pitchFamily="34" charset="0"/>
              <a:buChar char="•"/>
            </a:pPr>
            <a:r>
              <a:rPr lang="ar-IQ" sz="2200" dirty="0" smtClean="0"/>
              <a:t> تعيين المدققين الداخليين ومتابعة عملهم واستلام التقارير منهم </a:t>
            </a:r>
          </a:p>
          <a:p>
            <a:pPr marL="285750" indent="-285750">
              <a:buFont typeface="Arial" pitchFamily="34" charset="0"/>
              <a:buChar char="•"/>
            </a:pPr>
            <a:r>
              <a:rPr lang="ar-IQ" sz="2200" dirty="0" smtClean="0"/>
              <a:t>العمل على استقلال التدقيق الداخلي وزيادة استقلال التدقيق الخارجي</a:t>
            </a:r>
          </a:p>
          <a:p>
            <a:r>
              <a:rPr lang="ar-IQ" sz="2200" b="1" dirty="0"/>
              <a:t>4</a:t>
            </a:r>
            <a:r>
              <a:rPr lang="ar-IQ" sz="2200" b="1" dirty="0" smtClean="0"/>
              <a:t>. السياسات والاجراءات التي تتعلق بالموظفين </a:t>
            </a:r>
            <a:r>
              <a:rPr lang="ar-IQ" sz="2200" dirty="0" smtClean="0"/>
              <a:t>من حيث تحديد المؤهلات والتعيينات والتدريب والترقية والرواتب والعلاوات والمكافآت وخلافه</a:t>
            </a:r>
            <a:endParaRPr lang="ar-IQ" sz="2200" dirty="0"/>
          </a:p>
        </p:txBody>
      </p:sp>
    </p:spTree>
    <p:extLst>
      <p:ext uri="{BB962C8B-B14F-4D97-AF65-F5344CB8AC3E}">
        <p14:creationId xmlns:p14="http://schemas.microsoft.com/office/powerpoint/2010/main" val="3193823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404664"/>
            <a:ext cx="8568952" cy="5693866"/>
          </a:xfrm>
          <a:prstGeom prst="rect">
            <a:avLst/>
          </a:prstGeom>
        </p:spPr>
        <p:txBody>
          <a:bodyPr wrap="square">
            <a:spAutoFit/>
          </a:bodyPr>
          <a:lstStyle/>
          <a:p>
            <a:pPr algn="just"/>
            <a:r>
              <a:rPr lang="ar-IQ" sz="2800" b="1" dirty="0" smtClean="0"/>
              <a:t>ثانياً /النظام المحاسبي</a:t>
            </a:r>
            <a:r>
              <a:rPr lang="ar-IQ" sz="2800" dirty="0" smtClean="0"/>
              <a:t>: ويتكون من السياسات والإجراءات ووسائل الكافية  لجمع وتحليل وتصنيف البيانات المالية واعداد التقارير المالية وتوصيل النتائج لمستخدميها ويشمل ما يلي : </a:t>
            </a:r>
          </a:p>
          <a:p>
            <a:pPr algn="just"/>
            <a:r>
              <a:rPr lang="ar-IQ" sz="2800" dirty="0" smtClean="0"/>
              <a:t>1 .المستندات المختلفة مثل الفواتير ومستند القبض والصرف ... الخ</a:t>
            </a:r>
          </a:p>
          <a:p>
            <a:pPr algn="just"/>
            <a:r>
              <a:rPr lang="ar-IQ" sz="2800" dirty="0" smtClean="0"/>
              <a:t> 2 .الهيكل التنظيمي لقسم المحاسبة</a:t>
            </a:r>
          </a:p>
          <a:p>
            <a:pPr algn="just"/>
            <a:r>
              <a:rPr lang="ar-IQ" sz="2800" dirty="0" smtClean="0"/>
              <a:t> 3. دليل الإجراءات والسياسات</a:t>
            </a:r>
          </a:p>
          <a:p>
            <a:pPr algn="just"/>
            <a:r>
              <a:rPr lang="ar-IQ" sz="2800" dirty="0" smtClean="0"/>
              <a:t> 4 .الموازنات التقديرية</a:t>
            </a:r>
          </a:p>
          <a:p>
            <a:pPr algn="just"/>
            <a:r>
              <a:rPr lang="ar-IQ" sz="2800" dirty="0" smtClean="0"/>
              <a:t>5. التقارير وموازين المراجعة</a:t>
            </a:r>
          </a:p>
          <a:p>
            <a:pPr algn="just"/>
            <a:r>
              <a:rPr lang="ar-IQ" sz="2800" dirty="0" smtClean="0"/>
              <a:t> 6 .الموظفين المؤهلين والأجهزة اللازمة</a:t>
            </a:r>
          </a:p>
          <a:p>
            <a:pPr algn="just"/>
            <a:r>
              <a:rPr lang="ar-IQ" sz="2800" b="1" dirty="0" smtClean="0"/>
              <a:t>ثالثاً /الإجراءات الرقابية</a:t>
            </a:r>
            <a:r>
              <a:rPr lang="ar-IQ" sz="2800" dirty="0" smtClean="0"/>
              <a:t>: وتشمل الإجراءات والسياسات الخاصة بتحديد المسؤوليات والفصل بين الوظائف المتعارضة (التسجيل و الاعتماد  والحماية والتنفيذ)  وتشغيل البيانات والحماية المادية والإلكترونية والفحص الداخلي للأداء والعمليات .</a:t>
            </a:r>
            <a:endParaRPr lang="ar-IQ" sz="2800" dirty="0"/>
          </a:p>
        </p:txBody>
      </p:sp>
    </p:spTree>
    <p:extLst>
      <p:ext uri="{BB962C8B-B14F-4D97-AF65-F5344CB8AC3E}">
        <p14:creationId xmlns:p14="http://schemas.microsoft.com/office/powerpoint/2010/main" val="335941063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421</TotalTime>
  <Words>1176</Words>
  <Application>Microsoft Office PowerPoint</Application>
  <PresentationFormat>عرض على الشاشة (3:4)‏</PresentationFormat>
  <Paragraphs>67</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نسق Office</vt:lpstr>
      <vt:lpstr>نظام الرقابة الداخلية </vt:lpstr>
      <vt:lpstr>اهداف نظام الرقابة الداخلية </vt:lpstr>
      <vt:lpstr>خصائص نظام الرقابة الداخلية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Maher</dc:creator>
  <cp:lastModifiedBy>Maher</cp:lastModifiedBy>
  <cp:revision>17</cp:revision>
  <dcterms:created xsi:type="dcterms:W3CDTF">2020-06-03T09:53:50Z</dcterms:created>
  <dcterms:modified xsi:type="dcterms:W3CDTF">2021-06-07T13:35:40Z</dcterms:modified>
</cp:coreProperties>
</file>